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3" r:id="rId3"/>
    <p:sldId id="274" r:id="rId4"/>
    <p:sldId id="275" r:id="rId5"/>
    <p:sldId id="276" r:id="rId6"/>
    <p:sldId id="278" r:id="rId7"/>
    <p:sldId id="277" r:id="rId8"/>
    <p:sldId id="280" r:id="rId9"/>
    <p:sldId id="282" r:id="rId10"/>
    <p:sldId id="299" r:id="rId11"/>
    <p:sldId id="300" r:id="rId12"/>
    <p:sldId id="283" r:id="rId13"/>
    <p:sldId id="298" r:id="rId14"/>
    <p:sldId id="284" r:id="rId15"/>
    <p:sldId id="286" r:id="rId16"/>
    <p:sldId id="285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79" r:id="rId25"/>
    <p:sldId id="295" r:id="rId26"/>
    <p:sldId id="281" r:id="rId27"/>
    <p:sldId id="296" r:id="rId28"/>
  </p:sldIdLst>
  <p:sldSz cx="9144000" cy="6858000" type="screen4x3"/>
  <p:notesSz cx="6858000" cy="9144000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86803B3-5A08-43DF-A95A-B9636E2CE4D1}" type="datetimeFigureOut">
              <a:rPr lang="en-US"/>
              <a:pPr>
                <a:defRPr/>
              </a:pPr>
              <a:t>2/21/2014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Z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4D16297-27DA-4B58-B4BD-74B55DFCF73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6240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8FCC82-EB26-4276-B93A-9DC9C0A7A516}" type="slidenum">
              <a:rPr lang="en-NZ" smtClean="0"/>
              <a:pPr eaLnBrk="1" hangingPunct="1"/>
              <a:t>27</a:t>
            </a:fld>
            <a:endParaRPr lang="en-NZ" smtClean="0"/>
          </a:p>
        </p:txBody>
      </p:sp>
    </p:spTree>
    <p:extLst>
      <p:ext uri="{BB962C8B-B14F-4D97-AF65-F5344CB8AC3E}">
        <p14:creationId xmlns:p14="http://schemas.microsoft.com/office/powerpoint/2010/main" val="3727531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4AAC9-88CD-4CE9-B31A-74A00D390F1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9718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02380-7D47-49FB-8397-1DA2D2194DB3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632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65086-2C92-42F2-9EAF-1B0DD6F9BAE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8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8C3A1-0586-4264-A0F1-FA7CC3D7126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6033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9B98A-CDC9-4956-81F1-17E55B72DE3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181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04D4F-6CC0-4BBB-9C32-9EC6EE9F1BE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203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D2680-17BA-4DED-B369-685AD07FD9A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1616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C2AC1-085D-40D8-8B70-0C3AD3DA5FD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5784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62A88-4F67-4DC5-B7DE-492DF0EC90D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875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B5FD6-842B-4885-8B5C-440A5185D37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6936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7F21C-D682-4A4F-905A-596511DF6DF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5595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text styles</a:t>
            </a:r>
          </a:p>
          <a:p>
            <a:pPr lvl="1"/>
            <a:r>
              <a:rPr lang="en-NZ" smtClean="0"/>
              <a:t>Second level</a:t>
            </a:r>
          </a:p>
          <a:p>
            <a:pPr lvl="2"/>
            <a:r>
              <a:rPr lang="en-NZ" smtClean="0"/>
              <a:t>Third level</a:t>
            </a:r>
          </a:p>
          <a:p>
            <a:pPr lvl="3"/>
            <a:r>
              <a:rPr lang="en-NZ" smtClean="0"/>
              <a:t>Fourth level</a:t>
            </a:r>
          </a:p>
          <a:p>
            <a:pPr lvl="4"/>
            <a:r>
              <a:rPr lang="en-NZ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236548C-A9FA-4C15-AB25-0DCBAC88B4F7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nz/url?sa=i&amp;source=images&amp;cd=&amp;cad=rja&amp;docid=tPX2OVHs5QH3IM&amp;tbnid=zRtoRvbOxQWXlM:&amp;ved=0CAgQjRwwAA&amp;url=http://www.infonews.co.nz/news.cfm?id=5885&amp;ei=83QqUbaHMa6RiQfbsoDoAQ&amp;psig=AFQjCNHEnwUx1dS1tAF6r2MezhSj9tCAdA&amp;ust=136182334784172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www.google.co.nz/url?sa=i&amp;source=images&amp;cd=&amp;cad=rja&amp;docid=xsej4qv4XqiRdM&amp;tbnid=6YURXEm_zE58KM:&amp;ved=0CAgQjRwwAA&amp;url=http://www.greenpacks.org/2008/10/29/longest-bird-flight-bar-tailed-godwit-flew-without-stop-for-6230-miles-in-8-days/&amp;ei=GnUqUa27Icu-kQWas4GoCg&amp;psig=AFQjCNGxXdhtWz8cUCX0f0yQ1TpKk8KZdA&amp;ust=136182338658355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08050"/>
            <a:ext cx="7773988" cy="3313113"/>
          </a:xfrm>
        </p:spPr>
        <p:txBody>
          <a:bodyPr/>
          <a:lstStyle/>
          <a:p>
            <a:pPr eaLnBrk="1" hangingPunct="1"/>
            <a:r>
              <a:rPr lang="en-NZ" smtClean="0"/>
              <a:t>Homing &amp; Migration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400800" cy="914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3" name="Picture 5" descr="skati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9838" y="4149725"/>
            <a:ext cx="13366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Bar Tailed Godwit Migration large ma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-4763"/>
            <a:ext cx="6983412" cy="6850063"/>
          </a:xfrm>
          <a:noFill/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0825" y="1557338"/>
            <a:ext cx="86074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NZ" sz="3600">
                <a:solidFill>
                  <a:schemeClr val="bg1"/>
                </a:solidFill>
              </a:rPr>
              <a:t>The Bar-tailed Godwit migrates in flocks to coastal East Asia, Alaska, Australia, Africa, northwestern Europe and New Zealand, where it is called Kūaka in Māori.</a:t>
            </a: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The bar-tailed Godwit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infonews.co.nz/photos/600-Bar-tailed%20Godwit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375"/>
            <a:ext cx="57150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 descr="http://www.greenpacks.org/wp-content/uploads/2008/10/record-breaker-a-bar-tailed-godwi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651250"/>
            <a:ext cx="47625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5575" y="4000500"/>
            <a:ext cx="4572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NZ" sz="2400">
                <a:solidFill>
                  <a:schemeClr val="bg1"/>
                </a:solidFill>
              </a:rPr>
              <a:t>A female bar-tailed godwit, a wading bird called E7, has set a new record of having flown 6,230 miles for eight days across the Pacific Ocean to reach her winter home in New Zealand.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NZ" smtClean="0"/>
              <a:t>Wrybill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3744912" cy="4525963"/>
          </a:xfrm>
        </p:spPr>
        <p:txBody>
          <a:bodyPr/>
          <a:lstStyle/>
          <a:p>
            <a:pPr eaLnBrk="1" hangingPunct="1"/>
            <a:r>
              <a:rPr lang="en-NZ" smtClean="0"/>
              <a:t>Breed on shingle banks of Sth. Island rivers in summer</a:t>
            </a:r>
          </a:p>
          <a:p>
            <a:pPr eaLnBrk="1" hangingPunct="1"/>
            <a:r>
              <a:rPr lang="en-NZ" smtClean="0"/>
              <a:t>Fly  to northern North Island for winter.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716338"/>
            <a:ext cx="44196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 descr="IMG_00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188913"/>
            <a:ext cx="5399087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3754438" cy="5792788"/>
          </a:xfrm>
        </p:spPr>
        <p:txBody>
          <a:bodyPr/>
          <a:lstStyle/>
          <a:p>
            <a:pPr eaLnBrk="1" hangingPunct="1"/>
            <a:r>
              <a:rPr lang="en-NZ" smtClean="0"/>
              <a:t>Wrybills migration routes</a:t>
            </a:r>
          </a:p>
        </p:txBody>
      </p:sp>
      <p:pic>
        <p:nvPicPr>
          <p:cNvPr id="14339" name="Picture 5" descr="Wrybill mig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0"/>
            <a:ext cx="4772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NZ" smtClean="0"/>
              <a:t>Green turtle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3827463" cy="4784725"/>
          </a:xfrm>
        </p:spPr>
        <p:txBody>
          <a:bodyPr/>
          <a:lstStyle/>
          <a:p>
            <a:pPr eaLnBrk="1" hangingPunct="1"/>
            <a:r>
              <a:rPr lang="en-NZ" smtClean="0"/>
              <a:t>Found worldwide</a:t>
            </a:r>
          </a:p>
          <a:p>
            <a:pPr eaLnBrk="1" hangingPunct="1"/>
            <a:r>
              <a:rPr lang="en-NZ" smtClean="0"/>
              <a:t>Some migrate from feeding grounds off Brazil to mid Atlantic Ascension island to breed</a:t>
            </a:r>
          </a:p>
        </p:txBody>
      </p:sp>
      <p:pic>
        <p:nvPicPr>
          <p:cNvPr id="36869" name="Picture 5" descr="green-tur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88913"/>
            <a:ext cx="4500562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20070727-SeaTur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690938"/>
            <a:ext cx="3959225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3924300" cy="389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 descr="Ascension turtles' tra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429000"/>
            <a:ext cx="6011862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2" descr="1161703492Tortuguitalow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92600"/>
            <a:ext cx="297815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14" descr="GreenTurtleLayingEggs_CCC-LauriePenl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44475"/>
            <a:ext cx="4716462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581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 descr="Whiteb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9038" y="0"/>
            <a:ext cx="10945813" cy="728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Whitebait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eaLnBrk="1" hangingPunct="1"/>
            <a:r>
              <a:rPr lang="en-NZ" smtClean="0"/>
              <a:t>Swim up river in spring</a:t>
            </a:r>
          </a:p>
          <a:p>
            <a:pPr eaLnBrk="1" hangingPunct="1"/>
            <a:r>
              <a:rPr lang="en-NZ" smtClean="0"/>
              <a:t>Grow into adult inanga</a:t>
            </a:r>
          </a:p>
          <a:p>
            <a:pPr eaLnBrk="1" hangingPunct="1"/>
            <a:r>
              <a:rPr lang="en-NZ" smtClean="0"/>
              <a:t>When mature, swim down to estuaries</a:t>
            </a:r>
          </a:p>
          <a:p>
            <a:pPr eaLnBrk="1" hangingPunct="1"/>
            <a:r>
              <a:rPr lang="en-NZ" smtClean="0"/>
              <a:t>Spawn among plants on river bank during spring tide</a:t>
            </a:r>
          </a:p>
          <a:p>
            <a:pPr eaLnBrk="1" hangingPunct="1"/>
            <a:r>
              <a:rPr lang="en-NZ" smtClean="0"/>
              <a:t>Young hatch 2 weeks later, carried out to sea and spend about 2 years there before returning</a:t>
            </a: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Random whitebait pics</a:t>
            </a:r>
          </a:p>
        </p:txBody>
      </p:sp>
      <p:pic>
        <p:nvPicPr>
          <p:cNvPr id="40967" name="Picture 7" descr="300px-Whitebait_Fr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933825"/>
            <a:ext cx="3578225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9" descr="inanga-2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4313"/>
            <a:ext cx="331152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84313"/>
            <a:ext cx="3384550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Picture 16" descr="6877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860800"/>
            <a:ext cx="28575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82550"/>
            <a:ext cx="9324976" cy="70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NZ" smtClean="0">
                <a:solidFill>
                  <a:schemeClr val="tx1"/>
                </a:solidFill>
              </a:rPr>
              <a:t>Salmon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341438"/>
            <a:ext cx="4038600" cy="1511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NZ" sz="3200" smtClean="0">
                <a:solidFill>
                  <a:schemeClr val="tx1"/>
                </a:solidFill>
              </a:rPr>
              <a:t>Spend most of their adult life in the sea.</a:t>
            </a:r>
          </a:p>
          <a:p>
            <a:pPr eaLnBrk="1" hangingPunct="1">
              <a:lnSpc>
                <a:spcPct val="90000"/>
              </a:lnSpc>
            </a:pPr>
            <a:endParaRPr lang="en-NZ" sz="3200" smtClean="0">
              <a:solidFill>
                <a:schemeClr val="tx1"/>
              </a:solidFill>
            </a:endParaRPr>
          </a:p>
        </p:txBody>
      </p:sp>
      <p:sp>
        <p:nvSpPr>
          <p:cNvPr id="20485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107950" y="2852738"/>
            <a:ext cx="6911975" cy="2520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NZ" sz="3200" smtClean="0">
                <a:solidFill>
                  <a:schemeClr val="tx1"/>
                </a:solidFill>
              </a:rPr>
              <a:t>Migrate up rivers to spawn, returning to exactly where they were born using sense of smell</a:t>
            </a:r>
          </a:p>
          <a:p>
            <a:pPr eaLnBrk="1" hangingPunct="1">
              <a:lnSpc>
                <a:spcPct val="90000"/>
              </a:lnSpc>
            </a:pPr>
            <a:r>
              <a:rPr lang="en-NZ" sz="3200" smtClean="0">
                <a:solidFill>
                  <a:schemeClr val="tx1"/>
                </a:solidFill>
              </a:rPr>
              <a:t>Return to sea as “fry”</a:t>
            </a: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NZ" b="1" smtClean="0"/>
              <a:t>Homing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/>
            <a:r>
              <a:rPr lang="en-NZ" smtClean="0"/>
              <a:t>The ability of an animal to return to its home site (nest, burrow, lair, hive).</a:t>
            </a:r>
          </a:p>
          <a:p>
            <a:pPr eaLnBrk="1" hangingPunct="1"/>
            <a:r>
              <a:rPr lang="en-NZ" smtClean="0"/>
              <a:t>Animals need to leave to find food and mates but must be able to find it again</a:t>
            </a:r>
          </a:p>
          <a:p>
            <a:pPr eaLnBrk="1" hangingPunct="1"/>
            <a:endParaRPr lang="en-NZ" smtClean="0"/>
          </a:p>
        </p:txBody>
      </p:sp>
      <p:pic>
        <p:nvPicPr>
          <p:cNvPr id="25605" name="Picture 5" descr="burundi_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644900"/>
            <a:ext cx="3333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5364163" y="3500438"/>
            <a:ext cx="2160587" cy="936625"/>
          </a:xfrm>
          <a:prstGeom prst="wedgeRoundRectCallout">
            <a:avLst>
              <a:gd name="adj1" fmla="val -99009"/>
              <a:gd name="adj2" fmla="val 12694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NZ" sz="2400" b="1"/>
              <a:t>Home, sweet home</a:t>
            </a: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klutinacharters-salmonmaster-inri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0353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 descr="salm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765175"/>
            <a:ext cx="4105275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AutoShape 10" descr="John West Pink Salmon 24 x 213gm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AutoShape 12" descr="John West Pink Salmon 24 x 213gm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021" name="Picture 13" descr="christie-international_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365625"/>
            <a:ext cx="28797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250825" y="5516563"/>
            <a:ext cx="525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000" b="1">
                <a:solidFill>
                  <a:schemeClr val="bg1"/>
                </a:solidFill>
              </a:rPr>
              <a:t>Unfortunately some salmon </a:t>
            </a:r>
            <a:r>
              <a:rPr lang="en-NZ" sz="2000" b="1" u="sng">
                <a:solidFill>
                  <a:schemeClr val="bg1"/>
                </a:solidFill>
              </a:rPr>
              <a:t>were</a:t>
            </a:r>
            <a:r>
              <a:rPr lang="en-NZ" sz="2000" b="1">
                <a:solidFill>
                  <a:schemeClr val="bg1"/>
                </a:solidFill>
              </a:rPr>
              <a:t> harmed in order to bring you these pictures</a:t>
            </a:r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2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NZ" smtClean="0"/>
              <a:t>Eels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4356100" cy="4824413"/>
          </a:xfrm>
        </p:spPr>
        <p:txBody>
          <a:bodyPr/>
          <a:lstStyle/>
          <a:p>
            <a:pPr eaLnBrk="1" hangingPunct="1"/>
            <a:r>
              <a:rPr lang="en-NZ" smtClean="0"/>
              <a:t>Eels hatch from eggs in the sea and migrate to land as glass eels (2 years)</a:t>
            </a:r>
          </a:p>
          <a:p>
            <a:pPr eaLnBrk="1" hangingPunct="1"/>
            <a:r>
              <a:rPr lang="en-NZ" smtClean="0"/>
              <a:t>Move up rivers as elvers</a:t>
            </a:r>
          </a:p>
          <a:p>
            <a:pPr eaLnBrk="1" hangingPunct="1"/>
            <a:r>
              <a:rPr lang="en-NZ" smtClean="0"/>
              <a:t>Grow to adults then migrate to sea 14-20 years later</a:t>
            </a:r>
          </a:p>
        </p:txBody>
      </p:sp>
      <p:pic>
        <p:nvPicPr>
          <p:cNvPr id="45063" name="Picture 7" descr="Life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1125538"/>
            <a:ext cx="477202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003800" y="1628775"/>
            <a:ext cx="3851275" cy="3470275"/>
            <a:chOff x="3152" y="346"/>
            <a:chExt cx="2426" cy="2186"/>
          </a:xfrm>
        </p:grpSpPr>
        <p:pic>
          <p:nvPicPr>
            <p:cNvPr id="23563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346"/>
              <a:ext cx="2426" cy="2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4" name="Text Box 9"/>
            <p:cNvSpPr txBox="1">
              <a:spLocks noChangeArrowheads="1"/>
            </p:cNvSpPr>
            <p:nvPr/>
          </p:nvSpPr>
          <p:spPr bwMode="auto">
            <a:xfrm>
              <a:off x="3288" y="391"/>
              <a:ext cx="2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NZ" sz="2400">
                  <a:solidFill>
                    <a:schemeClr val="bg1"/>
                  </a:solidFill>
                </a:rPr>
                <a:t>Elvers, Karapiro spillway</a:t>
              </a:r>
              <a:r>
                <a:rPr lang="en-NZ"/>
                <a:t> 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50825" y="549275"/>
            <a:ext cx="4537075" cy="2513013"/>
            <a:chOff x="204" y="572"/>
            <a:chExt cx="2858" cy="1583"/>
          </a:xfrm>
        </p:grpSpPr>
        <p:pic>
          <p:nvPicPr>
            <p:cNvPr id="23561" name="Picture 6" descr="Glass eel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572"/>
              <a:ext cx="2858" cy="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2" name="Text Box 12"/>
            <p:cNvSpPr txBox="1">
              <a:spLocks noChangeArrowheads="1"/>
            </p:cNvSpPr>
            <p:nvPr/>
          </p:nvSpPr>
          <p:spPr bwMode="auto">
            <a:xfrm>
              <a:off x="295" y="1570"/>
              <a:ext cx="10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NZ" sz="2400">
                  <a:solidFill>
                    <a:schemeClr val="bg1"/>
                  </a:solidFill>
                </a:rPr>
                <a:t>Glass eel</a:t>
              </a:r>
              <a:r>
                <a:rPr lang="en-NZ"/>
                <a:t> 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23850" y="3860800"/>
            <a:ext cx="4176713" cy="2663825"/>
            <a:chOff x="385" y="2568"/>
            <a:chExt cx="2268" cy="1469"/>
          </a:xfrm>
        </p:grpSpPr>
        <p:pic>
          <p:nvPicPr>
            <p:cNvPr id="23558" name="Picture 4" descr="eelimage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568"/>
              <a:ext cx="2230" cy="1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9" name="Text Box 11"/>
            <p:cNvSpPr txBox="1">
              <a:spLocks noChangeArrowheads="1"/>
            </p:cNvSpPr>
            <p:nvPr/>
          </p:nvSpPr>
          <p:spPr bwMode="auto">
            <a:xfrm>
              <a:off x="975" y="2659"/>
              <a:ext cx="104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3560" name="Text Box 13"/>
            <p:cNvSpPr txBox="1">
              <a:spLocks noChangeArrowheads="1"/>
            </p:cNvSpPr>
            <p:nvPr/>
          </p:nvSpPr>
          <p:spPr bwMode="auto">
            <a:xfrm>
              <a:off x="1655" y="3748"/>
              <a:ext cx="99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NZ" sz="2400">
                  <a:solidFill>
                    <a:schemeClr val="bg1"/>
                  </a:solidFill>
                </a:rPr>
                <a:t>Adult eel</a:t>
              </a:r>
              <a:r>
                <a:rPr lang="en-NZ" sz="2000"/>
                <a:t> </a:t>
              </a:r>
            </a:p>
          </p:txBody>
        </p:sp>
      </p:grp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20938"/>
            <a:ext cx="4787900" cy="3384550"/>
          </a:xfrm>
        </p:spPr>
        <p:txBody>
          <a:bodyPr/>
          <a:lstStyle/>
          <a:p>
            <a:pPr eaLnBrk="1" hangingPunct="1"/>
            <a:r>
              <a:rPr lang="en-NZ" smtClean="0"/>
              <a:t>The longfin eel is is thought to spawn east of Tonga. </a:t>
            </a:r>
          </a:p>
          <a:p>
            <a:pPr eaLnBrk="1" hangingPunct="1"/>
            <a:r>
              <a:rPr lang="en-NZ" smtClean="0"/>
              <a:t>The shortfin eel is thought to spawn northeast of Samoa.</a:t>
            </a:r>
            <a:r>
              <a:rPr lang="en-NZ" sz="2000" smtClean="0"/>
              <a:t> </a:t>
            </a:r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7092950" y="333375"/>
            <a:ext cx="1727200" cy="577850"/>
          </a:xfrm>
          <a:prstGeom prst="wedgeEllipseCallout">
            <a:avLst>
              <a:gd name="adj1" fmla="val -55699"/>
              <a:gd name="adj2" fmla="val 62912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NZ" sz="2000" b="1">
                <a:solidFill>
                  <a:schemeClr val="bg1"/>
                </a:solidFill>
              </a:rPr>
              <a:t>shortfin</a:t>
            </a:r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7308850" y="1412875"/>
            <a:ext cx="1584325" cy="720725"/>
          </a:xfrm>
          <a:prstGeom prst="wedgeEllipseCallout">
            <a:avLst>
              <a:gd name="adj1" fmla="val -115532"/>
              <a:gd name="adj2" fmla="val 35241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NZ" sz="2000" b="1">
                <a:solidFill>
                  <a:schemeClr val="bg1"/>
                </a:solidFill>
              </a:rPr>
              <a:t>longfin</a:t>
            </a: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58188" y="5857875"/>
            <a:ext cx="571500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  <p:bldP spid="47109" grpId="0" animBg="1"/>
      <p:bldP spid="47110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3" name="Picture 9" descr="wide-mon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79488"/>
            <a:ext cx="6913562" cy="587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eaLnBrk="1" hangingPunct="1"/>
            <a:r>
              <a:rPr lang="en-NZ" smtClean="0"/>
              <a:t>Monarch Butterflies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893175" cy="5289550"/>
          </a:xfrm>
        </p:spPr>
        <p:txBody>
          <a:bodyPr/>
          <a:lstStyle/>
          <a:p>
            <a:pPr eaLnBrk="1" hangingPunct="1"/>
            <a:r>
              <a:rPr lang="en-NZ" smtClean="0"/>
              <a:t>In America they migrate North in spring &amp; summer, reproducing on the way. Their young continue the migration. </a:t>
            </a:r>
          </a:p>
        </p:txBody>
      </p:sp>
      <p:pic>
        <p:nvPicPr>
          <p:cNvPr id="31755" name="Picture 11" descr="Map of North America showing the spring and summer migration patterns of the Monarch butterfl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381250"/>
            <a:ext cx="74898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3" descr="butter3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0"/>
            <a:ext cx="10985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1727200"/>
          </a:xfrm>
        </p:spPr>
        <p:txBody>
          <a:bodyPr/>
          <a:lstStyle/>
          <a:p>
            <a:pPr eaLnBrk="1" hangingPunct="1"/>
            <a:r>
              <a:rPr lang="en-NZ" smtClean="0"/>
              <a:t>In autumn the surviving offspring migrate South to special over-wintering sites in California, Florida and Mexico</a:t>
            </a:r>
          </a:p>
        </p:txBody>
      </p:sp>
      <p:pic>
        <p:nvPicPr>
          <p:cNvPr id="49161" name="Picture 9" descr="Map of North America showing the fall migration patterns of the Monarch butterfl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349500"/>
            <a:ext cx="7272338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monarch-winter-clu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260350"/>
            <a:ext cx="4033838" cy="60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Monarch-5%20inst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7563"/>
            <a:ext cx="39592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1" descr="mating%20pa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3914775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NZ" smtClean="0"/>
              <a:t>Triggers to Migration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smtClean="0"/>
              <a:t>Drop in temperature</a:t>
            </a:r>
          </a:p>
          <a:p>
            <a:pPr eaLnBrk="1" hangingPunct="1"/>
            <a:r>
              <a:rPr lang="en-NZ" smtClean="0"/>
              <a:t>Days become shorter. This triggers restlessness (zugunruhe)</a:t>
            </a:r>
          </a:p>
          <a:p>
            <a:pPr eaLnBrk="1" hangingPunct="1"/>
            <a:r>
              <a:rPr lang="en-NZ" smtClean="0"/>
              <a:t>Innate genetic drive</a:t>
            </a:r>
          </a:p>
          <a:p>
            <a:pPr eaLnBrk="1" hangingPunct="1"/>
            <a:r>
              <a:rPr lang="en-NZ" smtClean="0"/>
              <a:t>Reaching sexual maturity results in a desire to reproduce</a:t>
            </a:r>
          </a:p>
        </p:txBody>
      </p:sp>
      <p:pic>
        <p:nvPicPr>
          <p:cNvPr id="50181" name="Picture 5" descr="04s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2276475"/>
            <a:ext cx="18097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End 6">
            <a:hlinkClick r:id="" action="ppaction://noaction" highlightClick="1"/>
            <a:hlinkHover r:id="" action="ppaction://noaction">
              <a:snd r:embed="rId4" name="applause.wav"/>
            </a:hlinkHover>
          </p:cNvPr>
          <p:cNvSpPr/>
          <p:nvPr/>
        </p:nvSpPr>
        <p:spPr>
          <a:xfrm>
            <a:off x="1450479" y="5604669"/>
            <a:ext cx="4976614" cy="104298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/>
            <a:r>
              <a:rPr lang="en-NZ" smtClean="0"/>
              <a:t>Migration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/>
            <a:r>
              <a:rPr lang="en-NZ" smtClean="0"/>
              <a:t>Regular, repeated movement in a certain direction by a whole population of animals</a:t>
            </a:r>
          </a:p>
          <a:p>
            <a:pPr eaLnBrk="1" hangingPunct="1"/>
            <a:r>
              <a:rPr lang="en-NZ" smtClean="0"/>
              <a:t>Usually :</a:t>
            </a:r>
          </a:p>
          <a:p>
            <a:pPr lvl="1" eaLnBrk="1" hangingPunct="1"/>
            <a:r>
              <a:rPr lang="en-NZ" smtClean="0"/>
              <a:t>between feeding and breeding areas</a:t>
            </a:r>
          </a:p>
          <a:p>
            <a:pPr lvl="1" eaLnBrk="1" hangingPunct="1"/>
            <a:r>
              <a:rPr lang="en-NZ" smtClean="0"/>
              <a:t>two way trip</a:t>
            </a:r>
          </a:p>
          <a:p>
            <a:pPr lvl="1" eaLnBrk="1" hangingPunct="1"/>
            <a:r>
              <a:rPr lang="en-NZ" smtClean="0"/>
              <a:t>have regular timing</a:t>
            </a:r>
          </a:p>
          <a:p>
            <a:pPr eaLnBrk="1" hangingPunct="1"/>
            <a:r>
              <a:rPr lang="en-NZ" smtClean="0"/>
              <a:t>Often:</a:t>
            </a:r>
          </a:p>
          <a:p>
            <a:pPr lvl="1" eaLnBrk="1" hangingPunct="1"/>
            <a:r>
              <a:rPr lang="en-NZ" smtClean="0"/>
              <a:t>long distance </a:t>
            </a:r>
          </a:p>
          <a:p>
            <a:pPr lvl="1" eaLnBrk="1" hangingPunct="1"/>
            <a:r>
              <a:rPr lang="en-NZ" smtClean="0"/>
              <a:t>at a definite stage of the life cycle</a:t>
            </a: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en-NZ" smtClean="0"/>
              <a:t>Advantages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NZ" smtClean="0"/>
              <a:t>Favourable temperatures all year around</a:t>
            </a:r>
          </a:p>
          <a:p>
            <a:pPr eaLnBrk="1" hangingPunct="1">
              <a:lnSpc>
                <a:spcPct val="90000"/>
              </a:lnSpc>
            </a:pPr>
            <a:r>
              <a:rPr lang="en-NZ" smtClean="0"/>
              <a:t>Constant food supply (no winter shortage)</a:t>
            </a:r>
          </a:p>
          <a:p>
            <a:pPr eaLnBrk="1" hangingPunct="1">
              <a:lnSpc>
                <a:spcPct val="90000"/>
              </a:lnSpc>
            </a:pPr>
            <a:r>
              <a:rPr lang="en-NZ" smtClean="0"/>
              <a:t>Better chance for offspring to survive</a:t>
            </a:r>
          </a:p>
          <a:p>
            <a:pPr eaLnBrk="1" hangingPunct="1">
              <a:lnSpc>
                <a:spcPct val="90000"/>
              </a:lnSpc>
            </a:pPr>
            <a:r>
              <a:rPr lang="en-NZ" smtClean="0"/>
              <a:t>Reduction of predation/parasitism</a:t>
            </a:r>
          </a:p>
          <a:p>
            <a:pPr eaLnBrk="1" hangingPunct="1">
              <a:lnSpc>
                <a:spcPct val="90000"/>
              </a:lnSpc>
            </a:pPr>
            <a:r>
              <a:rPr lang="en-NZ" smtClean="0"/>
              <a:t>May lead to colonisation of new areas</a:t>
            </a:r>
          </a:p>
          <a:p>
            <a:pPr eaLnBrk="1" hangingPunct="1">
              <a:lnSpc>
                <a:spcPct val="90000"/>
              </a:lnSpc>
            </a:pPr>
            <a:r>
              <a:rPr lang="en-NZ" smtClean="0"/>
              <a:t>May reduce intraspecific competition </a:t>
            </a:r>
            <a:r>
              <a:rPr lang="en-NZ" sz="2800" smtClean="0"/>
              <a:t>(e.g. if young in salt water and adults fresh)</a:t>
            </a:r>
          </a:p>
          <a:p>
            <a:pPr eaLnBrk="1" hangingPunct="1">
              <a:lnSpc>
                <a:spcPct val="90000"/>
              </a:lnSpc>
            </a:pPr>
            <a:r>
              <a:rPr lang="en-NZ" smtClean="0"/>
              <a:t>Greater genetic mixing </a:t>
            </a:r>
            <a:r>
              <a:rPr lang="en-NZ" sz="2800" smtClean="0"/>
              <a:t>(if smaller groups join in breeding area)</a:t>
            </a: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Disadvantages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smtClean="0"/>
              <a:t>Uses a huge amount of energy – could lead to exhaustion</a:t>
            </a:r>
          </a:p>
          <a:p>
            <a:pPr eaLnBrk="1" hangingPunct="1"/>
            <a:r>
              <a:rPr lang="en-NZ" smtClean="0"/>
              <a:t>Increased risk of getting lost or harmed</a:t>
            </a:r>
          </a:p>
          <a:p>
            <a:pPr eaLnBrk="1" hangingPunct="1"/>
            <a:r>
              <a:rPr lang="en-NZ" smtClean="0"/>
              <a:t>Predators may lie in wait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005263"/>
            <a:ext cx="3887787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Nile Crocodile, Attacking Wildebeest, Mara River, Masai Mara, Kenya Photographic Print by Anup Sh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05263"/>
            <a:ext cx="34559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341438"/>
            <a:ext cx="7931150" cy="5040312"/>
          </a:xfrm>
        </p:spPr>
        <p:txBody>
          <a:bodyPr/>
          <a:lstStyle/>
          <a:p>
            <a:pPr eaLnBrk="1" hangingPunct="1"/>
            <a:r>
              <a:rPr lang="en-NZ" smtClean="0"/>
              <a:t>Many vertebrates</a:t>
            </a:r>
          </a:p>
          <a:p>
            <a:pPr lvl="1" eaLnBrk="1" hangingPunct="1"/>
            <a:r>
              <a:rPr lang="en-NZ" smtClean="0"/>
              <a:t>Birds, </a:t>
            </a:r>
          </a:p>
          <a:p>
            <a:pPr lvl="1" eaLnBrk="1" hangingPunct="1"/>
            <a:r>
              <a:rPr lang="en-NZ" smtClean="0"/>
              <a:t>Mammals </a:t>
            </a:r>
          </a:p>
          <a:p>
            <a:pPr lvl="1" eaLnBrk="1" hangingPunct="1"/>
            <a:r>
              <a:rPr lang="en-NZ" smtClean="0"/>
              <a:t>Turtles</a:t>
            </a:r>
          </a:p>
          <a:p>
            <a:pPr lvl="1" eaLnBrk="1" hangingPunct="1"/>
            <a:r>
              <a:rPr lang="en-NZ" smtClean="0"/>
              <a:t>Fish</a:t>
            </a:r>
          </a:p>
          <a:p>
            <a:pPr eaLnBrk="1" hangingPunct="1"/>
            <a:r>
              <a:rPr lang="en-NZ" smtClean="0"/>
              <a:t>Invertebrates</a:t>
            </a:r>
          </a:p>
          <a:p>
            <a:pPr lvl="1" eaLnBrk="1" hangingPunct="1"/>
            <a:r>
              <a:rPr lang="en-NZ" smtClean="0"/>
              <a:t>Crustacea</a:t>
            </a:r>
          </a:p>
          <a:p>
            <a:pPr lvl="1" eaLnBrk="1" hangingPunct="1"/>
            <a:r>
              <a:rPr lang="en-NZ" smtClean="0"/>
              <a:t>Insects</a:t>
            </a:r>
          </a:p>
          <a:p>
            <a:pPr lvl="1" eaLnBrk="1" hangingPunct="1"/>
            <a:r>
              <a:rPr lang="en-NZ" smtClean="0"/>
              <a:t>Plankton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NZ" smtClean="0"/>
              <a:t>Examples</a:t>
            </a:r>
          </a:p>
        </p:txBody>
      </p:sp>
      <p:pic>
        <p:nvPicPr>
          <p:cNvPr id="7172" name="Picture 6" descr="Tundra Sw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84313"/>
            <a:ext cx="327977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4762500" cy="27368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NZ" smtClean="0"/>
              <a:t>Canada </a:t>
            </a:r>
          </a:p>
          <a:p>
            <a:pPr eaLnBrk="1" hangingPunct="1"/>
            <a:r>
              <a:rPr lang="en-NZ" smtClean="0"/>
              <a:t>Move South in winter</a:t>
            </a:r>
          </a:p>
          <a:p>
            <a:pPr eaLnBrk="1" hangingPunct="1"/>
            <a:r>
              <a:rPr lang="en-NZ" smtClean="0"/>
              <a:t>North in spring when calves are born</a:t>
            </a: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68413"/>
            <a:ext cx="3870325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caribou%20migration%20watch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00438"/>
            <a:ext cx="42862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en-NZ" sz="4000" smtClean="0"/>
              <a:t>Caribou</a:t>
            </a: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NZ" smtClean="0"/>
              <a:t>Humpback whales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683000" cy="2476500"/>
          </a:xfrm>
        </p:spPr>
        <p:txBody>
          <a:bodyPr/>
          <a:lstStyle/>
          <a:p>
            <a:pPr eaLnBrk="1" hangingPunct="1"/>
            <a:r>
              <a:rPr lang="en-NZ" smtClean="0"/>
              <a:t>Feed in polar seas in summer</a:t>
            </a:r>
          </a:p>
          <a:p>
            <a:pPr eaLnBrk="1" hangingPunct="1"/>
            <a:r>
              <a:rPr lang="en-NZ" smtClean="0"/>
              <a:t>Breed in tropics in winter</a:t>
            </a:r>
          </a:p>
        </p:txBody>
      </p:sp>
      <p:pic>
        <p:nvPicPr>
          <p:cNvPr id="32773" name="Picture 5" descr="mig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933575"/>
            <a:ext cx="497205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bre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49725"/>
            <a:ext cx="3810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humpback_whale_underwater_sh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0"/>
            <a:ext cx="316865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NZ" smtClean="0"/>
              <a:t>Knot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4186238" cy="4857750"/>
          </a:xfrm>
        </p:spPr>
        <p:txBody>
          <a:bodyPr/>
          <a:lstStyle/>
          <a:p>
            <a:pPr eaLnBrk="1" hangingPunct="1"/>
            <a:r>
              <a:rPr lang="en-NZ" smtClean="0"/>
              <a:t>Breed in the arctic from Nth America to Siberia and migrate to N.Z. and Australia .</a:t>
            </a:r>
          </a:p>
          <a:p>
            <a:pPr eaLnBrk="1" hangingPunct="1"/>
            <a:r>
              <a:rPr lang="en-NZ" smtClean="0"/>
              <a:t>Found from Southland to Nth Auckland from Sept. to April.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2924175"/>
            <a:ext cx="4392612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Image: Shorebirds in fl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8913"/>
            <a:ext cx="4500562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572500" y="6429375"/>
            <a:ext cx="571500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577</Words>
  <Application>Microsoft Office PowerPoint</Application>
  <PresentationFormat>On-screen Show (4:3)</PresentationFormat>
  <Paragraphs>88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Default Design</vt:lpstr>
      <vt:lpstr>Homing &amp; Migration</vt:lpstr>
      <vt:lpstr>Homing</vt:lpstr>
      <vt:lpstr>Migration</vt:lpstr>
      <vt:lpstr>Advantages</vt:lpstr>
      <vt:lpstr>Disadvantages</vt:lpstr>
      <vt:lpstr>Examples</vt:lpstr>
      <vt:lpstr>Caribou</vt:lpstr>
      <vt:lpstr>Humpback whales</vt:lpstr>
      <vt:lpstr>Knot </vt:lpstr>
      <vt:lpstr>The bar-tailed Godwit</vt:lpstr>
      <vt:lpstr>PowerPoint Presentation</vt:lpstr>
      <vt:lpstr>Wrybill</vt:lpstr>
      <vt:lpstr>PowerPoint Presentation</vt:lpstr>
      <vt:lpstr>Green turtle</vt:lpstr>
      <vt:lpstr>PowerPoint Presentation</vt:lpstr>
      <vt:lpstr>PowerPoint Presentation</vt:lpstr>
      <vt:lpstr>Whitebait</vt:lpstr>
      <vt:lpstr>Random whitebait pics</vt:lpstr>
      <vt:lpstr>Salmon</vt:lpstr>
      <vt:lpstr>PowerPoint Presentation</vt:lpstr>
      <vt:lpstr>Eels</vt:lpstr>
      <vt:lpstr>PowerPoint Presentation</vt:lpstr>
      <vt:lpstr>PowerPoint Presentation</vt:lpstr>
      <vt:lpstr>Monarch Butterflies </vt:lpstr>
      <vt:lpstr>PowerPoint Presentation</vt:lpstr>
      <vt:lpstr>PowerPoint Presentation</vt:lpstr>
      <vt:lpstr>Triggers to Migration</vt:lpstr>
    </vt:vector>
  </TitlesOfParts>
  <Company>St. Marys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Biological orientation responses in animals</dc:title>
  <dc:creator>Rick Wood</dc:creator>
  <cp:lastModifiedBy>Rick Wood</cp:lastModifiedBy>
  <cp:revision>40</cp:revision>
  <dcterms:created xsi:type="dcterms:W3CDTF">2008-03-01T22:46:44Z</dcterms:created>
  <dcterms:modified xsi:type="dcterms:W3CDTF">2014-02-20T20:13:37Z</dcterms:modified>
</cp:coreProperties>
</file>